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4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6.svg" ContentType="image/svg+xml"/>
  <Override PartName="/ppt/media/image29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DM Sans Bold"/>
      <p:bold r:id="rId17"/>
    </p:embeddedFont>
    <p:embeddedFont>
      <p:font typeface="DM Sans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30.jpe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2.jpe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5.jpe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8.jpe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21.jpeg"/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24.jpe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27.jpe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06857">
            <a:off x="8057597" y="-5264580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314628" y="553181"/>
            <a:ext cx="2508604" cy="25086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12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551912" y="1344919"/>
            <a:ext cx="902766" cy="9027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A8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1647617" y="8918822"/>
            <a:ext cx="3781844" cy="37818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A8A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749824" y="8370431"/>
            <a:ext cx="1096782" cy="10967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A8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8238967" y="2052234"/>
            <a:ext cx="5246370" cy="5246370"/>
            <a:chOff x="0" y="0"/>
            <a:chExt cx="13716000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3856812" y="4159662"/>
            <a:ext cx="5963027" cy="5876760"/>
            <a:chOff x="0" y="0"/>
            <a:chExt cx="82473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4731" cy="812800"/>
            </a:xfrm>
            <a:custGeom>
              <a:avLst/>
              <a:gdLst/>
              <a:ahLst/>
              <a:cxnLst/>
              <a:rect l="l" t="t" r="r" b="b"/>
              <a:pathLst>
                <a:path w="824731" h="812800">
                  <a:moveTo>
                    <a:pt x="275059" y="793731"/>
                  </a:moveTo>
                  <a:cubicBezTo>
                    <a:pt x="317341" y="805245"/>
                    <a:pt x="365410" y="812800"/>
                    <a:pt x="412588" y="812800"/>
                  </a:cubicBezTo>
                  <a:cubicBezTo>
                    <a:pt x="459767" y="812800"/>
                    <a:pt x="505165" y="806323"/>
                    <a:pt x="547001" y="794809"/>
                  </a:cubicBezTo>
                  <a:cubicBezTo>
                    <a:pt x="547893" y="794450"/>
                    <a:pt x="548783" y="794450"/>
                    <a:pt x="549672" y="794090"/>
                  </a:cubicBezTo>
                  <a:cubicBezTo>
                    <a:pt x="706785" y="748035"/>
                    <a:pt x="822506" y="626421"/>
                    <a:pt x="824731" y="484298"/>
                  </a:cubicBezTo>
                  <a:lnTo>
                    <a:pt x="8247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25" y="627140"/>
                    <a:pt x="116166" y="748755"/>
                    <a:pt x="275059" y="793731"/>
                  </a:cubicBezTo>
                  <a:close/>
                </a:path>
              </a:pathLst>
            </a:custGeom>
            <a:blipFill>
              <a:blip r:embed="rId4"/>
              <a:stretch>
                <a:fillRect l="-32955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242281" y="6072903"/>
            <a:ext cx="5702512" cy="437182"/>
            <a:chOff x="0" y="0"/>
            <a:chExt cx="1501896" cy="1151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01896" cy="115143"/>
            </a:xfrm>
            <a:custGeom>
              <a:avLst/>
              <a:gdLst/>
              <a:ahLst/>
              <a:cxnLst/>
              <a:rect l="l" t="t" r="r" b="b"/>
              <a:pathLst>
                <a:path w="1501896" h="115143">
                  <a:moveTo>
                    <a:pt x="0" y="0"/>
                  </a:moveTo>
                  <a:lnTo>
                    <a:pt x="1501896" y="0"/>
                  </a:lnTo>
                  <a:lnTo>
                    <a:pt x="1501896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9CA8A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0"/>
              <a:ext cx="1501896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42281" y="4328946"/>
            <a:ext cx="6212397" cy="160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5065" b="1" spc="-10">
                <a:solidFill>
                  <a:srgbClr val="277E49"/>
                </a:solidFill>
                <a:latin typeface="DM Sans Bold"/>
                <a:ea typeface="DM Sans Bold"/>
                <a:cs typeface="DM Sans Bold"/>
                <a:sym typeface="DM Sans Bold"/>
              </a:rPr>
              <a:t>TICKET BOOKING</a:t>
            </a:r>
            <a:r>
              <a:rPr lang="en-US" sz="5065" b="1" spc="-10">
                <a:solidFill>
                  <a:srgbClr val="12212B"/>
                </a:solidFill>
                <a:latin typeface="DM Sans Bold"/>
                <a:ea typeface="DM Sans Bold"/>
                <a:cs typeface="DM Sans Bold"/>
                <a:sym typeface="DM Sans Bold"/>
              </a:rPr>
              <a:t> APP</a:t>
            </a:r>
            <a:endParaRPr lang="en-US" sz="5065" b="1" spc="-10">
              <a:solidFill>
                <a:srgbClr val="12212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281" y="7687510"/>
            <a:ext cx="10186945" cy="83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0"/>
              </a:lnSpc>
            </a:pPr>
            <a:r>
              <a:rPr lang="en-US" sz="2670" spc="-5">
                <a:solidFill>
                  <a:srgbClr val="12212B"/>
                </a:solidFill>
                <a:latin typeface="DM Sans"/>
                <a:ea typeface="DM Sans"/>
                <a:cs typeface="DM Sans"/>
                <a:sym typeface="DM Sans"/>
              </a:rPr>
              <a:t>Book your Bus and Train Tickets </a:t>
            </a:r>
            <a:endParaRPr lang="en-US" sz="2670" spc="-5">
              <a:solidFill>
                <a:srgbClr val="12212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20"/>
              </a:lnSpc>
            </a:pPr>
            <a:r>
              <a:rPr lang="en-US" sz="2670" spc="-5">
                <a:solidFill>
                  <a:srgbClr val="12212B"/>
                </a:solidFill>
                <a:latin typeface="DM Sans"/>
                <a:ea typeface="DM Sans"/>
                <a:cs typeface="DM Sans"/>
                <a:sym typeface="DM Sans"/>
              </a:rPr>
              <a:t>Anytime, Anywhere in Bangladesh.</a:t>
            </a:r>
            <a:endParaRPr lang="en-US" sz="2670" spc="-5">
              <a:solidFill>
                <a:srgbClr val="12212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58471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133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58471C"/>
                </a:solidFill>
                <a:latin typeface="DM Sans"/>
                <a:ea typeface="DM Sans"/>
                <a:cs typeface="DM Sans"/>
                <a:sym typeface="DM Sans"/>
              </a:rPr>
              <a:t>Manage user details and view past bookings.</a:t>
            </a:r>
            <a:endParaRPr lang="en-US" sz="2670" spc="21">
              <a:solidFill>
                <a:srgbClr val="58471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58471C"/>
                </a:solidFill>
                <a:latin typeface="DM Sans"/>
                <a:ea typeface="DM Sans"/>
                <a:cs typeface="DM Sans"/>
                <a:sym typeface="DM Sans"/>
              </a:rPr>
              <a:t>Show log out option.</a:t>
            </a:r>
            <a:endParaRPr lang="en-US" sz="2670" spc="21">
              <a:solidFill>
                <a:srgbClr val="58471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471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471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58471C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58471C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2495" y="1907312"/>
            <a:ext cx="9442193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58471C"/>
                </a:solidFill>
                <a:latin typeface="DM Sans Bold"/>
                <a:ea typeface="DM Sans Bold"/>
                <a:cs typeface="DM Sans Bold"/>
                <a:sym typeface="DM Sans Bold"/>
              </a:rPr>
              <a:t>PROFILE PAGE</a:t>
            </a:r>
            <a:endParaRPr lang="en-US" sz="6000" b="1" spc="-12">
              <a:solidFill>
                <a:srgbClr val="58471C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3716000" y="2705100"/>
            <a:ext cx="2225675" cy="4972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sz="2400" b="1"/>
              <a:t>  User Name</a:t>
            </a:r>
            <a:endParaRPr lang="en-US" sz="2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439581" y="2629443"/>
            <a:ext cx="6619041" cy="422310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69F2B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545712" y="656038"/>
            <a:ext cx="7722737" cy="3552332"/>
            <a:chOff x="0" y="0"/>
            <a:chExt cx="88351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10" cy="406400"/>
            </a:xfrm>
            <a:custGeom>
              <a:avLst/>
              <a:gdLst/>
              <a:ahLst/>
              <a:cxnLst/>
              <a:rect l="l" t="t" r="r" b="b"/>
              <a:pathLst>
                <a:path w="883510" h="406400">
                  <a:moveTo>
                    <a:pt x="680310" y="0"/>
                  </a:moveTo>
                  <a:cubicBezTo>
                    <a:pt x="792540" y="0"/>
                    <a:pt x="883510" y="90970"/>
                    <a:pt x="883510" y="203200"/>
                  </a:cubicBezTo>
                  <a:cubicBezTo>
                    <a:pt x="883510" y="315430"/>
                    <a:pt x="792540" y="406400"/>
                    <a:pt x="68031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80310" y="0"/>
                  </a:lnTo>
                </a:path>
              </a:pathLst>
            </a:custGeom>
            <a:blipFill>
              <a:blip r:embed="rId1"/>
              <a:stretch>
                <a:fillRect t="-22421" b="-2242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9917614" y="7753956"/>
            <a:ext cx="7624840" cy="5066088"/>
            <a:chOff x="0" y="0"/>
            <a:chExt cx="2008188" cy="1334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8188" cy="1334278"/>
            </a:xfrm>
            <a:custGeom>
              <a:avLst/>
              <a:gdLst/>
              <a:ahLst/>
              <a:cxnLst/>
              <a:rect l="l" t="t" r="r" b="b"/>
              <a:pathLst>
                <a:path w="2008188" h="1334278">
                  <a:moveTo>
                    <a:pt x="101536" y="0"/>
                  </a:moveTo>
                  <a:lnTo>
                    <a:pt x="1906653" y="0"/>
                  </a:lnTo>
                  <a:cubicBezTo>
                    <a:pt x="1962729" y="0"/>
                    <a:pt x="2008188" y="45459"/>
                    <a:pt x="2008188" y="101536"/>
                  </a:cubicBezTo>
                  <a:lnTo>
                    <a:pt x="2008188" y="1232743"/>
                  </a:lnTo>
                  <a:cubicBezTo>
                    <a:pt x="2008188" y="1259672"/>
                    <a:pt x="1997491" y="1285498"/>
                    <a:pt x="1978449" y="1304539"/>
                  </a:cubicBezTo>
                  <a:cubicBezTo>
                    <a:pt x="1959408" y="1323581"/>
                    <a:pt x="1933582" y="1334278"/>
                    <a:pt x="1906653" y="1334278"/>
                  </a:cubicBezTo>
                  <a:lnTo>
                    <a:pt x="101536" y="1334278"/>
                  </a:lnTo>
                  <a:cubicBezTo>
                    <a:pt x="74607" y="1334278"/>
                    <a:pt x="48781" y="1323581"/>
                    <a:pt x="29739" y="1304539"/>
                  </a:cubicBezTo>
                  <a:cubicBezTo>
                    <a:pt x="10697" y="1285498"/>
                    <a:pt x="0" y="1259672"/>
                    <a:pt x="0" y="1232743"/>
                  </a:cubicBezTo>
                  <a:lnTo>
                    <a:pt x="0" y="101536"/>
                  </a:lnTo>
                  <a:cubicBezTo>
                    <a:pt x="0" y="74607"/>
                    <a:pt x="10697" y="48781"/>
                    <a:pt x="29739" y="29739"/>
                  </a:cubicBezTo>
                  <a:cubicBezTo>
                    <a:pt x="48781" y="10697"/>
                    <a:pt x="74607" y="0"/>
                    <a:pt x="101536" y="0"/>
                  </a:cubicBezTo>
                  <a:close/>
                </a:path>
              </a:pathLst>
            </a:custGeom>
            <a:solidFill>
              <a:srgbClr val="4A78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0"/>
              <a:ext cx="2008188" cy="16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03369" y="1424080"/>
            <a:ext cx="11186947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373229"/>
                </a:solidFill>
                <a:latin typeface="DM Sans Bold"/>
                <a:ea typeface="DM Sans Bold"/>
                <a:cs typeface="DM Sans Bold"/>
                <a:sym typeface="DM Sans Bold"/>
              </a:rPr>
              <a:t>TEAM MEMBERS</a:t>
            </a:r>
            <a:endParaRPr lang="en-US" sz="6000" b="1" spc="-12">
              <a:solidFill>
                <a:srgbClr val="37322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15656" y="5105400"/>
            <a:ext cx="4498388" cy="43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5"/>
              </a:lnSpc>
              <a:spcBef>
                <a:spcPct val="0"/>
              </a:spcBef>
            </a:pPr>
            <a:r>
              <a:rPr lang="en-US" sz="2650" b="1" spc="-13">
                <a:solidFill>
                  <a:srgbClr val="373229"/>
                </a:solidFill>
                <a:latin typeface="DM Sans Bold"/>
                <a:ea typeface="DM Sans Bold"/>
                <a:cs typeface="DM Sans Bold"/>
                <a:sym typeface="DM Sans Bold"/>
              </a:rPr>
              <a:t>MASUD RANA</a:t>
            </a:r>
            <a:endParaRPr lang="en-US" sz="2650" b="1" spc="-13">
              <a:solidFill>
                <a:srgbClr val="37322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99632" y="5105400"/>
            <a:ext cx="4498388" cy="43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5"/>
              </a:lnSpc>
              <a:spcBef>
                <a:spcPct val="0"/>
              </a:spcBef>
            </a:pPr>
            <a:r>
              <a:rPr lang="en-US" sz="2650" b="1" spc="-13">
                <a:solidFill>
                  <a:srgbClr val="373229"/>
                </a:solidFill>
                <a:latin typeface="DM Sans Bold"/>
                <a:ea typeface="DM Sans Bold"/>
                <a:cs typeface="DM Sans Bold"/>
                <a:sym typeface="DM Sans Bold"/>
              </a:rPr>
              <a:t>NAZMUL HASAN</a:t>
            </a:r>
            <a:endParaRPr lang="en-US" sz="2650" b="1" spc="-13">
              <a:solidFill>
                <a:srgbClr val="37322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15656" y="7421379"/>
            <a:ext cx="4714239" cy="43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5"/>
              </a:lnSpc>
              <a:spcBef>
                <a:spcPct val="0"/>
              </a:spcBef>
            </a:pPr>
            <a:r>
              <a:rPr lang="en-US" sz="2650" b="1" spc="-13">
                <a:solidFill>
                  <a:srgbClr val="373229"/>
                </a:solidFill>
                <a:latin typeface="DM Sans Bold"/>
                <a:ea typeface="DM Sans Bold"/>
                <a:cs typeface="DM Sans Bold"/>
                <a:sym typeface="DM Sans Bold"/>
              </a:rPr>
              <a:t>TUSHAR TALUKDER</a:t>
            </a:r>
            <a:endParaRPr lang="en-US" sz="2650" b="1" spc="-13">
              <a:solidFill>
                <a:srgbClr val="37322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5656" y="5644997"/>
            <a:ext cx="6051089" cy="29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855" spc="1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Team Leader &amp; Backend Developer.</a:t>
            </a:r>
            <a:endParaRPr lang="en-US" sz="1855" spc="14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99632" y="5644997"/>
            <a:ext cx="6051089" cy="29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855" spc="1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Research &amp; Integration Expert.</a:t>
            </a:r>
            <a:endParaRPr lang="en-US" sz="1855" spc="14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15656" y="7964269"/>
            <a:ext cx="6051089" cy="29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855" spc="1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UI/UX &amp; Fronted Developer.</a:t>
            </a:r>
            <a:endParaRPr lang="en-US" sz="1855" spc="14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439581" y="2705643"/>
            <a:ext cx="6619041" cy="422310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82837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545712" y="656038"/>
            <a:ext cx="7722737" cy="3552332"/>
            <a:chOff x="0" y="0"/>
            <a:chExt cx="88351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510" cy="406400"/>
            </a:xfrm>
            <a:custGeom>
              <a:avLst/>
              <a:gdLst/>
              <a:ahLst/>
              <a:cxnLst/>
              <a:rect l="l" t="t" r="r" b="b"/>
              <a:pathLst>
                <a:path w="883510" h="406400">
                  <a:moveTo>
                    <a:pt x="680310" y="0"/>
                  </a:moveTo>
                  <a:cubicBezTo>
                    <a:pt x="792540" y="0"/>
                    <a:pt x="883510" y="90970"/>
                    <a:pt x="883510" y="203200"/>
                  </a:cubicBezTo>
                  <a:cubicBezTo>
                    <a:pt x="883510" y="315430"/>
                    <a:pt x="792540" y="406400"/>
                    <a:pt x="68031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80310" y="0"/>
                  </a:lnTo>
                </a:path>
              </a:pathLst>
            </a:custGeom>
            <a:blipFill>
              <a:blip r:embed="rId1"/>
              <a:stretch>
                <a:fillRect t="-11143" b="-1114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9917614" y="7753956"/>
            <a:ext cx="7624840" cy="5066088"/>
            <a:chOff x="0" y="0"/>
            <a:chExt cx="2008188" cy="1334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8188" cy="1334278"/>
            </a:xfrm>
            <a:custGeom>
              <a:avLst/>
              <a:gdLst/>
              <a:ahLst/>
              <a:cxnLst/>
              <a:rect l="l" t="t" r="r" b="b"/>
              <a:pathLst>
                <a:path w="2008188" h="1334278">
                  <a:moveTo>
                    <a:pt x="101536" y="0"/>
                  </a:moveTo>
                  <a:lnTo>
                    <a:pt x="1906653" y="0"/>
                  </a:lnTo>
                  <a:cubicBezTo>
                    <a:pt x="1962729" y="0"/>
                    <a:pt x="2008188" y="45459"/>
                    <a:pt x="2008188" y="101536"/>
                  </a:cubicBezTo>
                  <a:lnTo>
                    <a:pt x="2008188" y="1232743"/>
                  </a:lnTo>
                  <a:cubicBezTo>
                    <a:pt x="2008188" y="1259672"/>
                    <a:pt x="1997491" y="1285498"/>
                    <a:pt x="1978449" y="1304539"/>
                  </a:cubicBezTo>
                  <a:cubicBezTo>
                    <a:pt x="1959408" y="1323581"/>
                    <a:pt x="1933582" y="1334278"/>
                    <a:pt x="1906653" y="1334278"/>
                  </a:cubicBezTo>
                  <a:lnTo>
                    <a:pt x="101536" y="1334278"/>
                  </a:lnTo>
                  <a:cubicBezTo>
                    <a:pt x="74607" y="1334278"/>
                    <a:pt x="48781" y="1323581"/>
                    <a:pt x="29739" y="1304539"/>
                  </a:cubicBezTo>
                  <a:cubicBezTo>
                    <a:pt x="10697" y="1285498"/>
                    <a:pt x="0" y="1259672"/>
                    <a:pt x="0" y="1232743"/>
                  </a:cubicBezTo>
                  <a:lnTo>
                    <a:pt x="0" y="101536"/>
                  </a:lnTo>
                  <a:cubicBezTo>
                    <a:pt x="0" y="74607"/>
                    <a:pt x="10697" y="48781"/>
                    <a:pt x="29739" y="29739"/>
                  </a:cubicBezTo>
                  <a:cubicBezTo>
                    <a:pt x="48781" y="10697"/>
                    <a:pt x="74607" y="0"/>
                    <a:pt x="101536" y="0"/>
                  </a:cubicBezTo>
                  <a:close/>
                </a:path>
              </a:pathLst>
            </a:custGeom>
            <a:solidFill>
              <a:srgbClr val="D6DA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0"/>
              <a:ext cx="2008188" cy="1620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47245" y="1251227"/>
            <a:ext cx="11186947" cy="152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4895" b="1" spc="-9">
                <a:solidFill>
                  <a:srgbClr val="565654"/>
                </a:solidFill>
                <a:latin typeface="DM Sans Bold"/>
                <a:ea typeface="DM Sans Bold"/>
                <a:cs typeface="DM Sans Bold"/>
                <a:sym typeface="DM Sans Bold"/>
              </a:rPr>
              <a:t>THE PROBLEM AND </a:t>
            </a:r>
            <a:endParaRPr lang="en-US" sz="4895" b="1" spc="-9">
              <a:solidFill>
                <a:srgbClr val="565654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l">
              <a:lnSpc>
                <a:spcPts val="6090"/>
              </a:lnSpc>
              <a:spcBef>
                <a:spcPct val="0"/>
              </a:spcBef>
            </a:pPr>
            <a:r>
              <a:rPr lang="en-US" sz="4895" b="1" spc="-9">
                <a:solidFill>
                  <a:srgbClr val="565654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</a:t>
            </a:r>
            <a:endParaRPr lang="en-US" sz="4895" b="1" spc="-9">
              <a:solidFill>
                <a:srgbClr val="56565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315656" y="4943296"/>
            <a:ext cx="9936572" cy="1451332"/>
            <a:chOff x="0" y="0"/>
            <a:chExt cx="13248763" cy="193510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9849147" cy="812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50"/>
                </a:lnSpc>
                <a:spcBef>
                  <a:spcPct val="0"/>
                </a:spcBef>
              </a:pPr>
              <a:r>
                <a:rPr lang="en-US" sz="3760" b="1" spc="-18">
                  <a:solidFill>
                    <a:srgbClr val="FF31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THE PROBLEM</a:t>
              </a:r>
              <a:endParaRPr lang="en-US" sz="3760" b="1" spc="-18">
                <a:solidFill>
                  <a:srgbClr val="FF3131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92488"/>
              <a:ext cx="13248763" cy="1142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6580" lvl="1" indent="-288290" algn="l">
                <a:lnSpc>
                  <a:spcPts val="3525"/>
                </a:lnSpc>
                <a:buFont typeface="Arial" panose="020B0604020202020204"/>
                <a:buChar char="•"/>
              </a:pPr>
              <a:r>
                <a:rPr lang="en-US" sz="2670" spc="21">
                  <a:solidFill>
                    <a:srgbClr val="565654"/>
                  </a:solidFill>
                  <a:latin typeface="DM Sans"/>
                  <a:ea typeface="DM Sans"/>
                  <a:cs typeface="DM Sans"/>
                  <a:sym typeface="DM Sans"/>
                </a:rPr>
                <a:t>Manual ticketing is slow, crowded,and lacks transparency.</a:t>
              </a:r>
              <a:endParaRPr lang="en-US" sz="2670" spc="21">
                <a:solidFill>
                  <a:srgbClr val="565654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576580" lvl="1" indent="-288290" algn="l">
                <a:lnSpc>
                  <a:spcPts val="3525"/>
                </a:lnSpc>
                <a:buFont typeface="Arial" panose="020B0604020202020204"/>
                <a:buChar char="•"/>
              </a:pPr>
              <a:r>
                <a:rPr lang="en-US" sz="2670" spc="21">
                  <a:solidFill>
                    <a:srgbClr val="565654"/>
                  </a:solidFill>
                  <a:latin typeface="DM Sans"/>
                  <a:ea typeface="DM Sans"/>
                  <a:cs typeface="DM Sans"/>
                  <a:sym typeface="DM Sans"/>
                </a:rPr>
                <a:t>Rural and urban passengers need a reliable digital solution.</a:t>
              </a:r>
              <a:endParaRPr lang="en-US" sz="2670" spc="21">
                <a:solidFill>
                  <a:srgbClr val="56565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2315656" y="7028290"/>
            <a:ext cx="7799000" cy="1451332"/>
            <a:chOff x="0" y="0"/>
            <a:chExt cx="10398667" cy="193510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7730382" cy="812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50"/>
                </a:lnSpc>
                <a:spcBef>
                  <a:spcPct val="0"/>
                </a:spcBef>
              </a:pPr>
              <a:r>
                <a:rPr lang="en-US" sz="3760" b="1" spc="-18">
                  <a:solidFill>
                    <a:srgbClr val="00BF6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OUR SOLUTION</a:t>
              </a:r>
              <a:endParaRPr lang="en-US" sz="3760" b="1" spc="-18">
                <a:solidFill>
                  <a:srgbClr val="00BF6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92488"/>
              <a:ext cx="10398667" cy="1142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6580" lvl="1" indent="-288290" algn="l">
                <a:lnSpc>
                  <a:spcPts val="3525"/>
                </a:lnSpc>
                <a:buFont typeface="Arial" panose="020B0604020202020204"/>
                <a:buChar char="•"/>
              </a:pPr>
              <a:r>
                <a:rPr lang="en-US" sz="2670" spc="21">
                  <a:solidFill>
                    <a:srgbClr val="565654"/>
                  </a:solidFill>
                  <a:latin typeface="DM Sans"/>
                  <a:ea typeface="DM Sans"/>
                  <a:cs typeface="DM Sans"/>
                  <a:sym typeface="DM Sans"/>
                </a:rPr>
                <a:t>It offers easy access to transport info and booking in one place.</a:t>
              </a:r>
              <a:endParaRPr lang="en-US" sz="2670" spc="21">
                <a:solidFill>
                  <a:srgbClr val="56565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2B5D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54588"/>
            <a:ext cx="6211418" cy="88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2B5DE2"/>
                </a:solidFill>
                <a:latin typeface="DM Sans"/>
                <a:ea typeface="DM Sans"/>
                <a:cs typeface="DM Sans"/>
                <a:sym typeface="DM Sans"/>
              </a:rPr>
              <a:t>Let returning users access the app securely.</a:t>
            </a:r>
            <a:endParaRPr lang="en-US" sz="2670" spc="21">
              <a:solidFill>
                <a:srgbClr val="2B5DE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DE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5D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2B5DE2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2B5DE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92970" y="2095725"/>
            <a:ext cx="10165850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2B5DE2"/>
                </a:solidFill>
                <a:latin typeface="DM Sans Bold"/>
                <a:ea typeface="DM Sans Bold"/>
                <a:cs typeface="DM Sans Bold"/>
                <a:sym typeface="DM Sans Bold"/>
              </a:rPr>
              <a:t>SIGN IN PAGE</a:t>
            </a:r>
            <a:endParaRPr lang="en-US" sz="6000" b="1" spc="-12">
              <a:solidFill>
                <a:srgbClr val="2B5DE2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92970" y="6294809"/>
            <a:ext cx="6211418" cy="43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2B5DE2"/>
                </a:solidFill>
                <a:latin typeface="DM Sans"/>
                <a:ea typeface="DM Sans"/>
                <a:cs typeface="DM Sans"/>
                <a:sym typeface="DM Sans"/>
              </a:rPr>
              <a:t>Fast login and “Sign Up” option.</a:t>
            </a:r>
            <a:endParaRPr lang="en-US" sz="2670" spc="21">
              <a:solidFill>
                <a:srgbClr val="2B5DE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1F94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88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1F9459"/>
                </a:solidFill>
                <a:latin typeface="DM Sans"/>
                <a:ea typeface="DM Sans"/>
                <a:cs typeface="DM Sans"/>
                <a:sym typeface="DM Sans"/>
              </a:rPr>
              <a:t>Let new users create an account quickly.</a:t>
            </a:r>
            <a:endParaRPr lang="en-US" sz="2670" spc="21">
              <a:solidFill>
                <a:srgbClr val="1F94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94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94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1F9459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1F945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92970" y="2095725"/>
            <a:ext cx="10165850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1F9459"/>
                </a:solidFill>
                <a:latin typeface="DM Sans Bold"/>
                <a:ea typeface="DM Sans Bold"/>
                <a:cs typeface="DM Sans Bold"/>
                <a:sym typeface="DM Sans Bold"/>
              </a:rPr>
              <a:t>SIGN UP PAGE</a:t>
            </a:r>
            <a:endParaRPr lang="en-US" sz="6000" b="1" spc="-12">
              <a:solidFill>
                <a:srgbClr val="1F945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92970" y="6294809"/>
            <a:ext cx="6211418" cy="88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1F9459"/>
                </a:solidFill>
                <a:latin typeface="DM Sans"/>
                <a:ea typeface="DM Sans"/>
                <a:cs typeface="DM Sans"/>
                <a:sym typeface="DM Sans"/>
              </a:rPr>
              <a:t>Simple form fields (email and password).</a:t>
            </a:r>
            <a:endParaRPr lang="en-US" sz="2670" spc="21">
              <a:solidFill>
                <a:srgbClr val="1F945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B548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88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B5484F"/>
                </a:solidFill>
                <a:latin typeface="DM Sans"/>
                <a:ea typeface="DM Sans"/>
                <a:cs typeface="DM Sans"/>
                <a:sym typeface="DM Sans"/>
              </a:rPr>
              <a:t>Let users to choose travel route and date easily.</a:t>
            </a:r>
            <a:endParaRPr lang="en-US" sz="2670" spc="21">
              <a:solidFill>
                <a:srgbClr val="B5484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484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48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B5484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B5484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2495" y="1473063"/>
            <a:ext cx="9442193" cy="371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15"/>
              </a:lnSpc>
              <a:spcBef>
                <a:spcPct val="0"/>
              </a:spcBef>
            </a:pPr>
            <a:r>
              <a:rPr lang="en-US" sz="5800" b="1" spc="-11">
                <a:solidFill>
                  <a:srgbClr val="B5484F"/>
                </a:solidFill>
                <a:latin typeface="DM Sans Bold"/>
                <a:ea typeface="DM Sans Bold"/>
                <a:cs typeface="DM Sans Bold"/>
                <a:sym typeface="DM Sans Bold"/>
              </a:rPr>
              <a:t>PATH AND DATE SELECTION PAGE</a:t>
            </a:r>
            <a:endParaRPr lang="en-US" sz="5800" b="1" spc="-11">
              <a:solidFill>
                <a:srgbClr val="B5484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</a:p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1892970" y="6294809"/>
            <a:ext cx="6211418" cy="177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B5484F"/>
                </a:solidFill>
                <a:latin typeface="DM Sans"/>
                <a:ea typeface="DM Sans"/>
                <a:cs typeface="DM Sans"/>
                <a:sym typeface="DM Sans"/>
              </a:rPr>
              <a:t>Users need to type their departure location and their desired destination.</a:t>
            </a:r>
            <a:endParaRPr lang="en-US" sz="2670" spc="21">
              <a:solidFill>
                <a:srgbClr val="B5484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52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1617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88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16171A"/>
                </a:solidFill>
                <a:latin typeface="DM Sans"/>
                <a:ea typeface="DM Sans"/>
                <a:cs typeface="DM Sans"/>
                <a:sym typeface="DM Sans"/>
              </a:rPr>
              <a:t>Let users to choose travel date easily.</a:t>
            </a:r>
            <a:endParaRPr lang="en-US" sz="2670" spc="21">
              <a:solidFill>
                <a:srgbClr val="16171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17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17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16171A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16171A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92970" y="2032066"/>
            <a:ext cx="9442193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16171A"/>
                </a:solidFill>
                <a:latin typeface="DM Sans Bold"/>
                <a:ea typeface="DM Sans Bold"/>
                <a:cs typeface="DM Sans Bold"/>
                <a:sym typeface="DM Sans Bold"/>
              </a:rPr>
              <a:t>DATE PICKER</a:t>
            </a:r>
            <a:endParaRPr lang="en-US" sz="6000" b="1" spc="-12">
              <a:solidFill>
                <a:srgbClr val="16171A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4A4E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133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4A4E51"/>
                </a:solidFill>
                <a:latin typeface="DM Sans"/>
                <a:ea typeface="DM Sans"/>
                <a:cs typeface="DM Sans"/>
                <a:sym typeface="DM Sans"/>
              </a:rPr>
              <a:t>Show available buses with departure time and the number of available seats.</a:t>
            </a:r>
            <a:endParaRPr lang="en-US" sz="2670" spc="21">
              <a:solidFill>
                <a:srgbClr val="4A4E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4E5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4E5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4A4E51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4A4E5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2495" y="1461457"/>
            <a:ext cx="9442193" cy="188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4A4E51"/>
                </a:solidFill>
                <a:latin typeface="DM Sans Bold"/>
                <a:ea typeface="DM Sans Bold"/>
                <a:cs typeface="DM Sans Bold"/>
                <a:sym typeface="DM Sans Bold"/>
              </a:rPr>
              <a:t>BUS LIST WITH AVAILABLE SEATS</a:t>
            </a:r>
            <a:endParaRPr lang="en-US" sz="6000" b="1" spc="-12">
              <a:solidFill>
                <a:srgbClr val="4A4E5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D75D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177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D75D57"/>
                </a:solidFill>
                <a:latin typeface="DM Sans"/>
                <a:ea typeface="DM Sans"/>
                <a:cs typeface="DM Sans"/>
                <a:sym typeface="DM Sans"/>
              </a:rPr>
              <a:t>Let users choose their preferred seat(s).</a:t>
            </a:r>
            <a:endParaRPr lang="en-US" sz="2670" spc="21">
              <a:solidFill>
                <a:srgbClr val="D75D5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D75D57"/>
                </a:solidFill>
                <a:latin typeface="DM Sans"/>
                <a:ea typeface="DM Sans"/>
                <a:cs typeface="DM Sans"/>
                <a:sym typeface="DM Sans"/>
              </a:rPr>
              <a:t>Seats are colored and separated by availability.</a:t>
            </a:r>
            <a:endParaRPr lang="en-US" sz="2670" spc="21">
              <a:solidFill>
                <a:srgbClr val="D75D5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5D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78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D75D57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D75D57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2495" y="1907312"/>
            <a:ext cx="9442193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D75D57"/>
                </a:solidFill>
                <a:latin typeface="DM Sans Bold"/>
                <a:ea typeface="DM Sans Bold"/>
                <a:cs typeface="DM Sans Bold"/>
                <a:sym typeface="DM Sans Bold"/>
              </a:rPr>
              <a:t>SEAT SELECTION PAGE</a:t>
            </a:r>
            <a:endParaRPr lang="en-US" sz="6000" b="1" spc="-12">
              <a:solidFill>
                <a:srgbClr val="D75D57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16370" y="3342528"/>
            <a:ext cx="6852132" cy="437182"/>
            <a:chOff x="0" y="0"/>
            <a:chExt cx="1804677" cy="1151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77" cy="115143"/>
            </a:xfrm>
            <a:custGeom>
              <a:avLst/>
              <a:gdLst/>
              <a:ahLst/>
              <a:cxnLst/>
              <a:rect l="l" t="t" r="r" b="b"/>
              <a:pathLst>
                <a:path w="1804677" h="115143">
                  <a:moveTo>
                    <a:pt x="0" y="0"/>
                  </a:moveTo>
                  <a:lnTo>
                    <a:pt x="1804677" y="0"/>
                  </a:lnTo>
                  <a:lnTo>
                    <a:pt x="1804677" y="115143"/>
                  </a:lnTo>
                  <a:lnTo>
                    <a:pt x="0" y="115143"/>
                  </a:lnTo>
                  <a:close/>
                </a:path>
              </a:pathLst>
            </a:custGeom>
            <a:solidFill>
              <a:srgbClr val="3093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0"/>
              <a:ext cx="1804677" cy="40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02495" y="5329136"/>
            <a:ext cx="6211418" cy="133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30935C"/>
                </a:solidFill>
                <a:latin typeface="DM Sans"/>
                <a:ea typeface="DM Sans"/>
                <a:cs typeface="DM Sans"/>
                <a:sym typeface="DM Sans"/>
              </a:rPr>
              <a:t>Clear display of journey details, seat numbers, and ticket fare.</a:t>
            </a:r>
            <a:endParaRPr lang="en-US" sz="2670" spc="21">
              <a:solidFill>
                <a:srgbClr val="30935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76580" lvl="1" indent="-288290" algn="l">
              <a:lnSpc>
                <a:spcPts val="3525"/>
              </a:lnSpc>
              <a:buFont typeface="Arial" panose="020B0604020202020204"/>
              <a:buChar char="•"/>
            </a:pPr>
            <a:r>
              <a:rPr lang="en-US" sz="2670" spc="21">
                <a:solidFill>
                  <a:srgbClr val="30935C"/>
                </a:solidFill>
                <a:latin typeface="DM Sans"/>
                <a:ea typeface="DM Sans"/>
                <a:cs typeface="DM Sans"/>
                <a:sym typeface="DM Sans"/>
              </a:rPr>
              <a:t>Show booking confirmation option.</a:t>
            </a:r>
            <a:endParaRPr lang="en-US" sz="2670" spc="21">
              <a:solidFill>
                <a:srgbClr val="30935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 rot="-7108590">
            <a:off x="7737279" y="2750329"/>
            <a:ext cx="13330839" cy="14144126"/>
          </a:xfrm>
          <a:custGeom>
            <a:avLst/>
            <a:gdLst/>
            <a:ahLst/>
            <a:cxnLst/>
            <a:rect l="l" t="t" r="r" b="b"/>
            <a:pathLst>
              <a:path w="13330839" h="14144126">
                <a:moveTo>
                  <a:pt x="0" y="0"/>
                </a:moveTo>
                <a:lnTo>
                  <a:pt x="13330839" y="0"/>
                </a:lnTo>
                <a:lnTo>
                  <a:pt x="13330839" y="14144126"/>
                </a:lnTo>
                <a:lnTo>
                  <a:pt x="0" y="1414412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-1647617" y="-2093606"/>
            <a:ext cx="3781844" cy="37818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935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58820" y="591455"/>
            <a:ext cx="1096782" cy="10967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935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209550"/>
              <a:ext cx="6604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25"/>
                </a:lnSpc>
              </a:p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0">
            <a:off x="12607211" y="1129787"/>
            <a:ext cx="4019507" cy="8147649"/>
            <a:chOff x="0" y="0"/>
            <a:chExt cx="93980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3"/>
              <a:stretch>
                <a:fillRect t="-1648" b="-16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4"/>
              <a:stretch>
                <a:fillRect l="-42" r="-4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02495" y="4733911"/>
            <a:ext cx="3847900" cy="62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r>
              <a:rPr lang="en-US" sz="3755" b="1" spc="-157">
                <a:solidFill>
                  <a:srgbClr val="30935C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</a:t>
            </a:r>
            <a:endParaRPr lang="en-US" sz="3755" b="1" spc="-157">
              <a:solidFill>
                <a:srgbClr val="30935C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2495" y="1907312"/>
            <a:ext cx="9442193" cy="93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65"/>
              </a:lnSpc>
              <a:spcBef>
                <a:spcPct val="0"/>
              </a:spcBef>
            </a:pPr>
            <a:r>
              <a:rPr lang="en-US" sz="6000" b="1" spc="-12">
                <a:solidFill>
                  <a:srgbClr val="30935C"/>
                </a:solidFill>
                <a:latin typeface="DM Sans Bold"/>
                <a:ea typeface="DM Sans Bold"/>
                <a:cs typeface="DM Sans Bold"/>
                <a:sym typeface="DM Sans Bold"/>
              </a:rPr>
              <a:t>TICKET RECEIPT PAGE</a:t>
            </a:r>
            <a:endParaRPr lang="en-US" sz="6000" b="1" spc="-12">
              <a:solidFill>
                <a:srgbClr val="30935C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WPS Presentation</Application>
  <PresentationFormat>On-screen Show (4:3)</PresentationFormat>
  <Paragraphs>93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DM Sans Bold</vt:lpstr>
      <vt:lpstr>DM Sans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Geometric Teamwork Keynote Presentation</dc:title>
  <dc:creator/>
  <cp:lastModifiedBy>Lenovo</cp:lastModifiedBy>
  <cp:revision>4</cp:revision>
  <dcterms:created xsi:type="dcterms:W3CDTF">2006-08-16T00:00:00Z</dcterms:created>
  <dcterms:modified xsi:type="dcterms:W3CDTF">2025-07-02T10:13:22Z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2D4332C1DC994D7A9A0CFF8C9D5D2C7D_12</vt:lpwstr>
  </property>
  <property fmtid="{D5CDD505-2E9C-101B-9397-08002B2CF9AE}" pid="3" name="KSOProductBuildVer">
    <vt:lpwstr>1033-12.2.0.21546</vt:lpwstr>
  </property>
</Properties>
</file>